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8" r:id="rId4"/>
    <p:sldId id="269" r:id="rId5"/>
    <p:sldId id="270" r:id="rId6"/>
    <p:sldId id="259" r:id="rId7"/>
    <p:sldId id="267" r:id="rId8"/>
    <p:sldId id="260" r:id="rId9"/>
    <p:sldId id="262" r:id="rId10"/>
    <p:sldId id="263" r:id="rId11"/>
    <p:sldId id="265" r:id="rId12"/>
    <p:sldId id="264" r:id="rId13"/>
    <p:sldId id="266" r:id="rId14"/>
    <p:sldId id="268" r:id="rId15"/>
    <p:sldId id="271" r:id="rId16"/>
    <p:sldId id="272" r:id="rId17"/>
    <p:sldId id="275" r:id="rId18"/>
    <p:sldId id="25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46" d="100"/>
          <a:sy n="46" d="100"/>
        </p:scale>
        <p:origin x="78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jpeg>
</file>

<file path=ppt/media/image11.jpeg>
</file>

<file path=ppt/media/image12.png>
</file>

<file path=ppt/media/image13.jpg>
</file>

<file path=ppt/media/image14.png>
</file>

<file path=ppt/media/image15.jpeg>
</file>

<file path=ppt/media/image16.jpeg>
</file>

<file path=ppt/media/image17.png>
</file>

<file path=ppt/media/image18.jpg>
</file>

<file path=ppt/media/image2.jpg>
</file>

<file path=ppt/media/image3.png>
</file>

<file path=ppt/media/image4.jpg>
</file>

<file path=ppt/media/image5.png>
</file>

<file path=ppt/media/image6.png>
</file>

<file path=ppt/media/image7.png>
</file>

<file path=ppt/media/image8.jpe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88F524B-4542-43DA-BFCB-4E4E13AF5F58}"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2569082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8F524B-4542-43DA-BFCB-4E4E13AF5F58}"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540402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8F524B-4542-43DA-BFCB-4E4E13AF5F58}"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1177259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88F524B-4542-43DA-BFCB-4E4E13AF5F58}" type="datetimeFigureOut">
              <a:rPr lang="en-US" smtClean="0"/>
              <a:t>10/30/2020</a:t>
            </a:fld>
            <a:endParaRPr lang="en-US"/>
          </a:p>
        </p:txBody>
      </p:sp>
      <p:sp>
        <p:nvSpPr>
          <p:cNvPr id="5" name="Footer Placeholder 4"/>
          <p:cNvSpPr>
            <a:spLocks noGrp="1"/>
          </p:cNvSpPr>
          <p:nvPr>
            <p:ph type="ftr" sz="quarter" idx="11"/>
          </p:nvPr>
        </p:nvSpPr>
        <p:spPr/>
        <p:txBody>
          <a:bodyPr/>
          <a:lstStyle>
            <a:lvl1pPr>
              <a:defRPr sz="2000"/>
            </a:lvl1pPr>
          </a:lstStyle>
          <a:p>
            <a:r>
              <a:rPr lang="en-US" dirty="0" smtClean="0"/>
              <a:t>Machine learning for a 5G future</a:t>
            </a:r>
            <a:endParaRPr lang="en-US" dirty="0"/>
          </a:p>
        </p:txBody>
      </p:sp>
      <p:sp>
        <p:nvSpPr>
          <p:cNvPr id="6" name="Slide Number Placeholder 5"/>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34435965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88F524B-4542-43DA-BFCB-4E4E13AF5F58}" type="datetimeFigureOut">
              <a:rPr lang="en-US" smtClean="0"/>
              <a:t>10/30/2020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195853464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88F524B-4542-43DA-BFCB-4E4E13AF5F58}" type="datetimeFigureOut">
              <a:rPr lang="en-US" smtClean="0"/>
              <a:t>10/30/2020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517047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88F524B-4542-43DA-BFCB-4E4E13AF5F58}" type="datetimeFigureOut">
              <a:rPr lang="en-US" smtClean="0"/>
              <a:t>10/30/2020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2630775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88F524B-4542-43DA-BFCB-4E4E13AF5F58}" type="datetimeFigureOut">
              <a:rPr lang="en-US" smtClean="0"/>
              <a:t>10/30/2020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998750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8F524B-4542-43DA-BFCB-4E4E13AF5F58}" type="datetimeFigureOut">
              <a:rPr lang="en-US" smtClean="0"/>
              <a:t>10/30/2020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942739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8F524B-4542-43DA-BFCB-4E4E13AF5F58}" type="datetimeFigureOut">
              <a:rPr lang="en-US" smtClean="0"/>
              <a:t>10/30/2020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825449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88F524B-4542-43DA-BFCB-4E4E13AF5F58}" type="datetimeFigureOut">
              <a:rPr lang="en-US" smtClean="0"/>
              <a:t>10/30/2020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1372B9-BE46-4621-B314-090AEC65F1F7}" type="slidenum">
              <a:rPr lang="en-US" smtClean="0"/>
              <a:t>‹#›</a:t>
            </a:fld>
            <a:endParaRPr lang="en-US"/>
          </a:p>
        </p:txBody>
      </p:sp>
    </p:spTree>
    <p:extLst>
      <p:ext uri="{BB962C8B-B14F-4D97-AF65-F5344CB8AC3E}">
        <p14:creationId xmlns:p14="http://schemas.microsoft.com/office/powerpoint/2010/main" val="3326353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8F524B-4542-43DA-BFCB-4E4E13AF5F58}" type="datetimeFigureOut">
              <a:rPr lang="en-US" smtClean="0"/>
              <a:t>10/30/2020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1372B9-BE46-4621-B314-090AEC65F1F7}" type="slidenum">
              <a:rPr lang="en-US" smtClean="0"/>
              <a:t>‹#›</a:t>
            </a:fld>
            <a:endParaRPr lang="en-US"/>
          </a:p>
        </p:txBody>
      </p:sp>
    </p:spTree>
    <p:extLst>
      <p:ext uri="{BB962C8B-B14F-4D97-AF65-F5344CB8AC3E}">
        <p14:creationId xmlns:p14="http://schemas.microsoft.com/office/powerpoint/2010/main" val="1447365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jpeg"/><Relationship Id="rId5" Type="http://schemas.openxmlformats.org/officeDocument/2006/relationships/image" Target="../media/image9.jpg"/><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3.jp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17.m4a"/><Relationship Id="rId7"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audio" Target="../media/media18.m4a"/><Relationship Id="rId5" Type="http://schemas.microsoft.com/office/2007/relationships/media" Target="../media/media18.m4a"/><Relationship Id="rId4" Type="http://schemas.openxmlformats.org/officeDocument/2006/relationships/audio" Target="../media/media17.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3.pn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33897" y="482283"/>
            <a:ext cx="9144000" cy="1480160"/>
          </a:xfrm>
        </p:spPr>
        <p:txBody>
          <a:bodyPr>
            <a:normAutofit/>
          </a:bodyPr>
          <a:lstStyle/>
          <a:p>
            <a:r>
              <a:rPr lang="en-US" sz="8000" b="1" dirty="0" smtClean="0">
                <a:solidFill>
                  <a:schemeClr val="bg1"/>
                </a:solidFill>
              </a:rPr>
              <a:t>Welcome</a:t>
            </a:r>
            <a:endParaRPr lang="en-US" sz="8000" b="1" dirty="0">
              <a:solidFill>
                <a:schemeClr val="bg1"/>
              </a:solidFill>
            </a:endParaRPr>
          </a:p>
        </p:txBody>
      </p:sp>
      <p:sp>
        <p:nvSpPr>
          <p:cNvPr id="3" name="Subtitle 2"/>
          <p:cNvSpPr>
            <a:spLocks noGrp="1"/>
          </p:cNvSpPr>
          <p:nvPr>
            <p:ph type="subTitle" idx="1"/>
          </p:nvPr>
        </p:nvSpPr>
        <p:spPr>
          <a:xfrm>
            <a:off x="2242457" y="3757788"/>
            <a:ext cx="7267303" cy="1655762"/>
          </a:xfrm>
        </p:spPr>
        <p:txBody>
          <a:bodyPr>
            <a:noAutofit/>
          </a:bodyPr>
          <a:lstStyle/>
          <a:p>
            <a:r>
              <a:rPr lang="en-US" sz="6000" dirty="0">
                <a:solidFill>
                  <a:schemeClr val="bg1"/>
                </a:solidFill>
              </a:rPr>
              <a:t>Machine learning for a 5G future</a:t>
            </a: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653070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1000"/>
                                        <p:tgtEl>
                                          <p:spTgt spid="2"/>
                                        </p:tgtEl>
                                      </p:cBhvr>
                                    </p:animEffect>
                                  </p:childTnLst>
                                </p:cTn>
                              </p:par>
                              <p:par>
                                <p:cTn id="8" presetID="2" presetClass="entr" presetSubtype="4"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 calcmode="lin" valueType="num">
                                      <p:cBhvr additive="base">
                                        <p:cTn id="10"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1" dur="2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afterEffect">
                                  <p:stCondLst>
                                    <p:cond delay="0"/>
                                  </p:stCondLst>
                                  <p:childTnLst>
                                    <p:cmd type="call" cmd="playFrom(0.0)">
                                      <p:cBhvr>
                                        <p:cTn id="16" dur="11882" fill="hold"/>
                                        <p:tgtEl>
                                          <p:spTgt spid="7"/>
                                        </p:tgtEl>
                                      </p:cBhvr>
                                    </p:cmd>
                                  </p:childTnLst>
                                </p:cTn>
                              </p:par>
                            </p:childTnLst>
                          </p:cTn>
                        </p:par>
                      </p:childTnLst>
                    </p:cTn>
                  </p:par>
                </p:childTnLst>
              </p:cTn>
              <p:nextCondLst>
                <p:cond evt="onClick" delay="0">
                  <p:tgtEl>
                    <p:spTgt spid="7"/>
                  </p:tgtEl>
                </p:cond>
              </p:nextCondLst>
            </p:seq>
            <p:audio>
              <p:cMediaNode vol="80000">
                <p:cTn id="17"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smtClean="0">
                <a:solidFill>
                  <a:schemeClr val="bg1"/>
                </a:solidFill>
              </a:rPr>
              <a:t>Can we imagine?</a:t>
            </a:r>
            <a:endParaRPr lang="en-US" sz="6600" b="1" dirty="0">
              <a:solidFill>
                <a:schemeClr val="bg1"/>
              </a:solidFill>
            </a:endParaRPr>
          </a:p>
        </p:txBody>
      </p:sp>
      <p:sp>
        <p:nvSpPr>
          <p:cNvPr id="3" name="Content Placeholder 2"/>
          <p:cNvSpPr>
            <a:spLocks noGrp="1"/>
          </p:cNvSpPr>
          <p:nvPr>
            <p:ph idx="1"/>
          </p:nvPr>
        </p:nvSpPr>
        <p:spPr/>
        <p:txBody>
          <a:bodyPr>
            <a:normAutofit/>
          </a:bodyPr>
          <a:lstStyle/>
          <a:p>
            <a:r>
              <a:rPr lang="en-US" sz="4000" dirty="0" smtClean="0">
                <a:solidFill>
                  <a:schemeClr val="bg1"/>
                </a:solidFill>
              </a:rPr>
              <a:t>Amazon process 40 million product data.</a:t>
            </a:r>
          </a:p>
          <a:p>
            <a:r>
              <a:rPr lang="en-US" sz="4000" dirty="0">
                <a:solidFill>
                  <a:schemeClr val="bg1"/>
                </a:solidFill>
              </a:rPr>
              <a:t>Almost 5 billion videos are watched on </a:t>
            </a:r>
            <a:r>
              <a:rPr lang="en-US" sz="4000" dirty="0" err="1">
                <a:solidFill>
                  <a:schemeClr val="bg1"/>
                </a:solidFill>
              </a:rPr>
              <a:t>Youtube</a:t>
            </a:r>
            <a:r>
              <a:rPr lang="en-US" sz="4000" dirty="0">
                <a:solidFill>
                  <a:schemeClr val="bg1"/>
                </a:solidFill>
              </a:rPr>
              <a:t> every single day</a:t>
            </a:r>
            <a:r>
              <a:rPr lang="en-US" sz="4000" dirty="0" smtClean="0">
                <a:solidFill>
                  <a:schemeClr val="bg1"/>
                </a:solidFill>
              </a:rPr>
              <a:t>.</a:t>
            </a:r>
          </a:p>
          <a:p>
            <a:r>
              <a:rPr lang="en-US" sz="4000" dirty="0" smtClean="0">
                <a:solidFill>
                  <a:schemeClr val="bg1"/>
                </a:solidFill>
              </a:rPr>
              <a:t>9,195</a:t>
            </a:r>
            <a:r>
              <a:rPr lang="en-US" sz="4000" dirty="0">
                <a:solidFill>
                  <a:schemeClr val="bg1"/>
                </a:solidFill>
              </a:rPr>
              <a:t> </a:t>
            </a:r>
            <a:r>
              <a:rPr lang="en-US" sz="4000" dirty="0" smtClean="0">
                <a:solidFill>
                  <a:schemeClr val="bg1"/>
                </a:solidFill>
              </a:rPr>
              <a:t>Tweets send in </a:t>
            </a:r>
            <a:r>
              <a:rPr lang="en-US" sz="4000" dirty="0">
                <a:solidFill>
                  <a:schemeClr val="bg1"/>
                </a:solidFill>
              </a:rPr>
              <a:t>a</a:t>
            </a:r>
            <a:r>
              <a:rPr lang="en-US" sz="4000" dirty="0" smtClean="0">
                <a:solidFill>
                  <a:schemeClr val="bg1"/>
                </a:solidFill>
              </a:rPr>
              <a:t> second.</a:t>
            </a:r>
          </a:p>
          <a:p>
            <a:r>
              <a:rPr lang="en-US" sz="4000" dirty="0">
                <a:solidFill>
                  <a:schemeClr val="bg1"/>
                </a:solidFill>
              </a:rPr>
              <a:t>300 </a:t>
            </a:r>
            <a:r>
              <a:rPr lang="en-US" sz="4000" dirty="0" smtClean="0">
                <a:solidFill>
                  <a:schemeClr val="bg1"/>
                </a:solidFill>
              </a:rPr>
              <a:t>million </a:t>
            </a:r>
            <a:r>
              <a:rPr lang="en-US" sz="4000" dirty="0">
                <a:solidFill>
                  <a:schemeClr val="bg1"/>
                </a:solidFill>
              </a:rPr>
              <a:t>users use Facebook Stories </a:t>
            </a:r>
            <a:r>
              <a:rPr lang="en-US" sz="4000" dirty="0" smtClean="0">
                <a:solidFill>
                  <a:schemeClr val="bg1"/>
                </a:solidFill>
              </a:rPr>
              <a:t>daily.</a:t>
            </a:r>
            <a:endParaRPr lang="en-US" sz="4000" dirty="0">
              <a:solidFill>
                <a:schemeClr val="bg1"/>
              </a:solidFill>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51029" y="956060"/>
            <a:ext cx="609600" cy="609600"/>
          </a:xfrm>
          <a:prstGeom prst="rect">
            <a:avLst/>
          </a:prstGeom>
        </p:spPr>
      </p:pic>
    </p:spTree>
    <p:extLst>
      <p:ext uri="{BB962C8B-B14F-4D97-AF65-F5344CB8AC3E}">
        <p14:creationId xmlns:p14="http://schemas.microsoft.com/office/powerpoint/2010/main" val="27257424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49"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800" dirty="0" smtClean="0">
                <a:solidFill>
                  <a:schemeClr val="bg1"/>
                </a:solidFill>
              </a:rPr>
              <a:t>ML </a:t>
            </a:r>
            <a:r>
              <a:rPr lang="en-US" sz="8800" dirty="0" err="1" smtClean="0">
                <a:solidFill>
                  <a:schemeClr val="bg1"/>
                </a:solidFill>
              </a:rPr>
              <a:t>IoT</a:t>
            </a:r>
            <a:r>
              <a:rPr lang="en-US" sz="8800" dirty="0" smtClean="0">
                <a:solidFill>
                  <a:schemeClr val="bg1"/>
                </a:solidFill>
              </a:rPr>
              <a:t> 5G</a:t>
            </a:r>
            <a:endParaRPr lang="en-US" sz="8800" dirty="0">
              <a:solidFill>
                <a:schemeClr val="bg1"/>
              </a:solidFill>
            </a:endParaRPr>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3217" y="3482650"/>
            <a:ext cx="3840481" cy="2882979"/>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1" y="3571589"/>
            <a:ext cx="3348110" cy="2810481"/>
          </a:xfrm>
          <a:prstGeom prst="rect">
            <a:avLst/>
          </a:prstGeom>
        </p:spPr>
      </p:pic>
      <p:sp>
        <p:nvSpPr>
          <p:cNvPr id="9" name="TextBox 8"/>
          <p:cNvSpPr txBox="1"/>
          <p:nvPr/>
        </p:nvSpPr>
        <p:spPr>
          <a:xfrm>
            <a:off x="5407928" y="2833891"/>
            <a:ext cx="1977610" cy="584775"/>
          </a:xfrm>
          <a:prstGeom prst="rect">
            <a:avLst/>
          </a:prstGeom>
          <a:noFill/>
        </p:spPr>
        <p:txBody>
          <a:bodyPr wrap="square" rtlCol="0">
            <a:spAutoFit/>
          </a:bodyPr>
          <a:lstStyle/>
          <a:p>
            <a:r>
              <a:rPr lang="en-US" sz="3200" dirty="0" smtClean="0">
                <a:solidFill>
                  <a:schemeClr val="bg1"/>
                </a:solidFill>
              </a:rPr>
              <a:t>Connecto</a:t>
            </a:r>
            <a:r>
              <a:rPr lang="en-US" sz="3200" dirty="0">
                <a:solidFill>
                  <a:schemeClr val="bg1"/>
                </a:solidFill>
              </a:rPr>
              <a:t>r</a:t>
            </a:r>
          </a:p>
        </p:txBody>
      </p:sp>
      <p:sp>
        <p:nvSpPr>
          <p:cNvPr id="11" name="Rectangle 10"/>
          <p:cNvSpPr/>
          <p:nvPr/>
        </p:nvSpPr>
        <p:spPr>
          <a:xfrm>
            <a:off x="969978" y="2908549"/>
            <a:ext cx="2320507" cy="584775"/>
          </a:xfrm>
          <a:prstGeom prst="rect">
            <a:avLst/>
          </a:prstGeom>
        </p:spPr>
        <p:txBody>
          <a:bodyPr wrap="none">
            <a:spAutoFit/>
          </a:bodyPr>
          <a:lstStyle/>
          <a:p>
            <a:r>
              <a:rPr lang="en-US" sz="3200" dirty="0" smtClean="0">
                <a:solidFill>
                  <a:schemeClr val="bg1"/>
                </a:solidFill>
              </a:rPr>
              <a:t>Data process</a:t>
            </a:r>
            <a:endParaRPr lang="en-US" sz="3200" dirty="0">
              <a:solidFill>
                <a:schemeClr val="bg1"/>
              </a:solidFill>
            </a:endParaRPr>
          </a:p>
        </p:txBody>
      </p:sp>
      <p:pic>
        <p:nvPicPr>
          <p:cNvPr id="13" name="Content Placeholder 6" descr="&lt;strong&gt;IoT&lt;/strong&gt; Forensics – BRIXIA FORENSICS STUDIO LAB"/>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319940" y="3555148"/>
            <a:ext cx="3722005" cy="2810481"/>
          </a:xfrm>
          <a:prstGeom prst="rect">
            <a:avLst/>
          </a:prstGeom>
        </p:spPr>
      </p:pic>
      <p:sp>
        <p:nvSpPr>
          <p:cNvPr id="14" name="Rectangle 13"/>
          <p:cNvSpPr/>
          <p:nvPr/>
        </p:nvSpPr>
        <p:spPr>
          <a:xfrm>
            <a:off x="8319940" y="2908549"/>
            <a:ext cx="3545394" cy="523220"/>
          </a:xfrm>
          <a:prstGeom prst="rect">
            <a:avLst/>
          </a:prstGeom>
        </p:spPr>
        <p:txBody>
          <a:bodyPr wrap="none">
            <a:spAutoFit/>
          </a:bodyPr>
          <a:lstStyle/>
          <a:p>
            <a:r>
              <a:rPr lang="en-US" sz="2800" dirty="0" smtClean="0">
                <a:solidFill>
                  <a:schemeClr val="bg1"/>
                </a:solidFill>
              </a:rPr>
              <a:t>Device (Data producer)</a:t>
            </a:r>
            <a:endParaRPr lang="en-US" sz="2800" dirty="0">
              <a:solidFill>
                <a:schemeClr val="bg1"/>
              </a:solidFill>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095631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581"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smtClean="0">
                <a:solidFill>
                  <a:schemeClr val="bg1"/>
                </a:solidFill>
              </a:rPr>
              <a:t>Application of 5G</a:t>
            </a:r>
            <a:endParaRPr lang="en-US" sz="6600" b="1" dirty="0">
              <a:solidFill>
                <a:schemeClr val="bg1"/>
              </a:solidFill>
            </a:endParaRPr>
          </a:p>
        </p:txBody>
      </p:sp>
      <p:pic>
        <p:nvPicPr>
          <p:cNvPr id="1026" name="Picture 2" descr="Google, Amazon and Apple together for a unique Smart Home | News"/>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472392" y="2920970"/>
            <a:ext cx="4286250" cy="2667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003612" y="2151529"/>
            <a:ext cx="3012141" cy="769441"/>
          </a:xfrm>
          <a:prstGeom prst="rect">
            <a:avLst/>
          </a:prstGeom>
          <a:noFill/>
        </p:spPr>
        <p:txBody>
          <a:bodyPr wrap="square" rtlCol="0">
            <a:spAutoFit/>
          </a:bodyPr>
          <a:lstStyle/>
          <a:p>
            <a:r>
              <a:rPr lang="en-US" sz="4400" dirty="0" smtClean="0">
                <a:solidFill>
                  <a:schemeClr val="bg1"/>
                </a:solidFill>
              </a:rPr>
              <a:t>Smart home</a:t>
            </a:r>
            <a:endParaRPr lang="en-US" sz="4400" dirty="0">
              <a:solidFill>
                <a:schemeClr val="bg1"/>
              </a:solidFill>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46972" y="198120"/>
            <a:ext cx="609600" cy="609600"/>
          </a:xfrm>
          <a:prstGeom prst="rect">
            <a:avLst/>
          </a:prstGeom>
        </p:spPr>
      </p:pic>
    </p:spTree>
    <p:extLst>
      <p:ext uri="{BB962C8B-B14F-4D97-AF65-F5344CB8AC3E}">
        <p14:creationId xmlns:p14="http://schemas.microsoft.com/office/powerpoint/2010/main" val="336657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1026"/>
                                        </p:tgtEl>
                                        <p:attrNameLst>
                                          <p:attrName>style.visibility</p:attrName>
                                        </p:attrNameLst>
                                      </p:cBhvr>
                                      <p:to>
                                        <p:strVal val="visible"/>
                                      </p:to>
                                    </p:set>
                                    <p:anim calcmode="lin" valueType="num">
                                      <p:cBhvr additive="base">
                                        <p:cTn id="14" dur="500" fill="hold"/>
                                        <p:tgtEl>
                                          <p:spTgt spid="1026"/>
                                        </p:tgtEl>
                                        <p:attrNameLst>
                                          <p:attrName>ppt_x</p:attrName>
                                        </p:attrNameLst>
                                      </p:cBhvr>
                                      <p:tavLst>
                                        <p:tav tm="0">
                                          <p:val>
                                            <p:strVal val="#ppt_x"/>
                                          </p:val>
                                        </p:tav>
                                        <p:tav tm="100000">
                                          <p:val>
                                            <p:strVal val="#ppt_x"/>
                                          </p:val>
                                        </p:tav>
                                      </p:tavLst>
                                    </p:anim>
                                    <p:anim calcmode="lin" valueType="num">
                                      <p:cBhvr additive="base">
                                        <p:cTn id="15"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6"/>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26242" fill="hold"/>
                                        <p:tgtEl>
                                          <p:spTgt spid="6"/>
                                        </p:tgtEl>
                                      </p:cBhvr>
                                    </p:cmd>
                                  </p:childTnLst>
                                </p:cTn>
                              </p:par>
                            </p:childTnLst>
                          </p:cTn>
                        </p:par>
                      </p:childTnLst>
                    </p:cTn>
                  </p:par>
                </p:childTnLst>
              </p:cTn>
              <p:nextCondLst>
                <p:cond evt="onClick" delay="0">
                  <p:tgtEl>
                    <p:spTgt spid="6"/>
                  </p:tgtEl>
                </p:cond>
              </p:nextCondLst>
            </p:seq>
            <p:audio>
              <p:cMediaNode vol="80000">
                <p:cTn id="21"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smtClean="0">
                <a:solidFill>
                  <a:schemeClr val="bg1"/>
                </a:solidFill>
              </a:rPr>
              <a:t>Our dream come to light !</a:t>
            </a:r>
            <a:endParaRPr lang="en-US" sz="6600" dirty="0">
              <a:solidFill>
                <a:schemeClr val="bg1"/>
              </a:solidFill>
            </a:endParaRPr>
          </a:p>
        </p:txBody>
      </p:sp>
      <p:pic>
        <p:nvPicPr>
          <p:cNvPr id="6" name="Content Placeholder 5" descr="&lt;strong&gt;Autonomous&lt;/strong&gt; Vehicle Ecosystem Gains Momentum | Transmedia ..."/>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bwMode="auto">
          <a:xfrm>
            <a:off x="6351564" y="3684558"/>
            <a:ext cx="5493434" cy="284285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1229" y="3684558"/>
            <a:ext cx="5006578" cy="2842852"/>
          </a:xfrm>
          <a:prstGeom prst="rect">
            <a:avLst/>
          </a:prstGeom>
        </p:spPr>
      </p:pic>
      <p:sp>
        <p:nvSpPr>
          <p:cNvPr id="11" name="TextBox 10"/>
          <p:cNvSpPr txBox="1"/>
          <p:nvPr/>
        </p:nvSpPr>
        <p:spPr>
          <a:xfrm>
            <a:off x="7649309" y="2720422"/>
            <a:ext cx="2897944" cy="769441"/>
          </a:xfrm>
          <a:prstGeom prst="rect">
            <a:avLst/>
          </a:prstGeom>
          <a:noFill/>
        </p:spPr>
        <p:txBody>
          <a:bodyPr wrap="square" rtlCol="0">
            <a:spAutoFit/>
          </a:bodyPr>
          <a:lstStyle/>
          <a:p>
            <a:r>
              <a:rPr lang="en-US" sz="4400" dirty="0" smtClean="0">
                <a:solidFill>
                  <a:schemeClr val="bg1"/>
                </a:solidFill>
              </a:rPr>
              <a:t>Car driving</a:t>
            </a:r>
            <a:endParaRPr lang="en-US" sz="4400" dirty="0">
              <a:solidFill>
                <a:schemeClr val="bg1"/>
              </a:solidFill>
            </a:endParaRPr>
          </a:p>
        </p:txBody>
      </p:sp>
      <p:sp>
        <p:nvSpPr>
          <p:cNvPr id="14" name="Rectangle 13"/>
          <p:cNvSpPr/>
          <p:nvPr/>
        </p:nvSpPr>
        <p:spPr>
          <a:xfrm>
            <a:off x="2342105" y="2720423"/>
            <a:ext cx="2404826" cy="769441"/>
          </a:xfrm>
          <a:prstGeom prst="rect">
            <a:avLst/>
          </a:prstGeom>
        </p:spPr>
        <p:txBody>
          <a:bodyPr wrap="none">
            <a:spAutoFit/>
          </a:bodyPr>
          <a:lstStyle/>
          <a:p>
            <a:r>
              <a:rPr lang="en-US" sz="4400" dirty="0" smtClean="0">
                <a:solidFill>
                  <a:schemeClr val="bg1"/>
                </a:solidFill>
              </a:rPr>
              <a:t>Gamming</a:t>
            </a:r>
            <a:endParaRPr lang="en-US" sz="4400" dirty="0">
              <a:solidFill>
                <a:schemeClr val="bg1"/>
              </a:solidFill>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0324400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21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solidFill>
                  <a:schemeClr val="bg1"/>
                </a:solidFill>
              </a:rPr>
              <a:t>There is a mater of </a:t>
            </a:r>
            <a:r>
              <a:rPr lang="en-US" sz="6000" dirty="0" smtClean="0">
                <a:solidFill>
                  <a:schemeClr val="bg1"/>
                </a:solidFill>
              </a:rPr>
              <a:t>danger</a:t>
            </a:r>
            <a:r>
              <a:rPr lang="en-US" sz="6000" dirty="0" smtClean="0">
                <a:solidFill>
                  <a:schemeClr val="bg1"/>
                </a:solidFill>
              </a:rPr>
              <a:t>!</a:t>
            </a:r>
            <a:endParaRPr lang="en-US" sz="6000"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There are many kind of network around us. Like-</a:t>
            </a:r>
          </a:p>
          <a:p>
            <a:endParaRPr lang="en-US" dirty="0">
              <a:solidFill>
                <a:schemeClr val="bg1"/>
              </a:solidFill>
            </a:endParaRPr>
          </a:p>
          <a:p>
            <a:r>
              <a:rPr lang="en-US" dirty="0" smtClean="0">
                <a:solidFill>
                  <a:schemeClr val="bg1"/>
                </a:solidFill>
              </a:rPr>
              <a:t>Mobile network</a:t>
            </a:r>
          </a:p>
          <a:p>
            <a:r>
              <a:rPr lang="en-US" dirty="0" smtClean="0">
                <a:solidFill>
                  <a:schemeClr val="bg1"/>
                </a:solidFill>
              </a:rPr>
              <a:t>Radio Network</a:t>
            </a:r>
          </a:p>
          <a:p>
            <a:r>
              <a:rPr lang="en-US" dirty="0" smtClean="0">
                <a:solidFill>
                  <a:schemeClr val="bg1"/>
                </a:solidFill>
              </a:rPr>
              <a:t>Wi-Max</a:t>
            </a:r>
          </a:p>
          <a:p>
            <a:r>
              <a:rPr lang="en-US" dirty="0" smtClean="0">
                <a:solidFill>
                  <a:schemeClr val="bg1"/>
                </a:solidFill>
              </a:rPr>
              <a:t>Wi-Fi</a:t>
            </a:r>
          </a:p>
          <a:p>
            <a:r>
              <a:rPr lang="en-US" dirty="0" smtClean="0">
                <a:solidFill>
                  <a:schemeClr val="bg1"/>
                </a:solidFill>
              </a:rPr>
              <a:t>Walkie-Talkie</a:t>
            </a:r>
            <a:endParaRPr lang="en-US" dirty="0">
              <a:solidFill>
                <a:schemeClr val="bg1"/>
              </a:solidFill>
            </a:endParaRPr>
          </a:p>
          <a:p>
            <a:r>
              <a:rPr lang="en-US" dirty="0" smtClean="0">
                <a:solidFill>
                  <a:schemeClr val="bg1"/>
                </a:solidFill>
              </a:rPr>
              <a:t>Many local network</a:t>
            </a:r>
            <a:endParaRPr lang="en-US" dirty="0">
              <a:solidFill>
                <a:schemeClr val="bg1"/>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6743588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0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7166" y="481730"/>
            <a:ext cx="10986246" cy="1683651"/>
          </a:xfrm>
        </p:spPr>
        <p:txBody>
          <a:bodyPr>
            <a:normAutofit/>
          </a:bodyPr>
          <a:lstStyle/>
          <a:p>
            <a:r>
              <a:rPr lang="en-US" sz="4000" dirty="0">
                <a:solidFill>
                  <a:schemeClr val="bg1"/>
                </a:solidFill>
              </a:rPr>
              <a:t>Our surroundings </a:t>
            </a:r>
            <a:r>
              <a:rPr lang="en-US" sz="4000" dirty="0" smtClean="0">
                <a:solidFill>
                  <a:schemeClr val="bg1"/>
                </a:solidFill>
              </a:rPr>
              <a:t>area full of electromagnetic wave</a:t>
            </a:r>
            <a:endParaRPr lang="en-US" sz="4000" dirty="0">
              <a:solidFill>
                <a:schemeClr val="bg1"/>
              </a:solidFill>
            </a:endParaRPr>
          </a:p>
        </p:txBody>
      </p:sp>
      <p:pic>
        <p:nvPicPr>
          <p:cNvPr id="4" name="Content Placeholder 3"/>
          <p:cNvPicPr>
            <a:picLocks noGrp="1" noChangeAspect="1"/>
          </p:cNvPicPr>
          <p:nvPr>
            <p:ph idx="1"/>
          </p:nvPr>
        </p:nvPicPr>
        <p:blipFill>
          <a:blip r:embed="rId4"/>
          <a:stretch>
            <a:fillRect/>
          </a:stretch>
        </p:blipFill>
        <p:spPr>
          <a:xfrm>
            <a:off x="2528046" y="2445418"/>
            <a:ext cx="8230275" cy="4412582"/>
          </a:xfrm>
          <a:prstGeom prst="rect">
            <a:avLst/>
          </a:prstGeom>
        </p:spPr>
      </p:pic>
      <p:pic>
        <p:nvPicPr>
          <p:cNvPr id="2050" name="Picture 2" descr="Radio Wave Radio Frequency, PNG, 1024x862px, Radio, Black And White, Brand,  Electromagnetic Radiation, Frequency Download Fre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972013" y="3005492"/>
            <a:ext cx="1078600" cy="90760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ifi sound signal connection, sound radio wave logo symbol. vector  illustration isolated on white Stock Vector Image &amp; Art - Alamy"/>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b="12783"/>
          <a:stretch/>
        </p:blipFill>
        <p:spPr bwMode="auto">
          <a:xfrm>
            <a:off x="9581317" y="6106946"/>
            <a:ext cx="1177004" cy="75105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7"/>
          <a:stretch>
            <a:fillRect/>
          </a:stretch>
        </p:blipFill>
        <p:spPr>
          <a:xfrm>
            <a:off x="9829800" y="2445418"/>
            <a:ext cx="928521" cy="729969"/>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93800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ppt_x"/>
                                          </p:val>
                                        </p:tav>
                                        <p:tav tm="100000">
                                          <p:val>
                                            <p:strVal val="#ppt_x"/>
                                          </p:val>
                                        </p:tav>
                                      </p:tavLst>
                                    </p:anim>
                                    <p:anim calcmode="lin" valueType="num">
                                      <p:cBhvr additive="base">
                                        <p:cTn id="12" dur="500" fill="hold"/>
                                        <p:tgtEl>
                                          <p:spTgt spid="205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050"/>
                                        </p:tgtEl>
                                        <p:attrNameLst>
                                          <p:attrName>style.visibility</p:attrName>
                                        </p:attrNameLst>
                                      </p:cBhvr>
                                      <p:to>
                                        <p:strVal val="visible"/>
                                      </p:to>
                                    </p:set>
                                    <p:anim calcmode="lin" valueType="num">
                                      <p:cBhvr additive="base">
                                        <p:cTn id="19" dur="500" fill="hold"/>
                                        <p:tgtEl>
                                          <p:spTgt spid="2050"/>
                                        </p:tgtEl>
                                        <p:attrNameLst>
                                          <p:attrName>ppt_x</p:attrName>
                                        </p:attrNameLst>
                                      </p:cBhvr>
                                      <p:tavLst>
                                        <p:tav tm="0">
                                          <p:val>
                                            <p:strVal val="#ppt_x"/>
                                          </p:val>
                                        </p:tav>
                                        <p:tav tm="100000">
                                          <p:val>
                                            <p:strVal val="#ppt_x"/>
                                          </p:val>
                                        </p:tav>
                                      </p:tavLst>
                                    </p:anim>
                                    <p:anim calcmode="lin" valueType="num">
                                      <p:cBhvr additive="base">
                                        <p:cTn id="20"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1" restart="whenNotActive" fill="hold" evtFilter="cancelBubble" nodeType="interactiveSeq">
                <p:stCondLst>
                  <p:cond evt="onClick" delay="0">
                    <p:tgtEl>
                      <p:spTgt spid="3"/>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36820" fill="hold"/>
                                        <p:tgtEl>
                                          <p:spTgt spid="3"/>
                                        </p:tgtEl>
                                      </p:cBhvr>
                                    </p:cmd>
                                  </p:childTnLst>
                                </p:cTn>
                              </p:par>
                            </p:childTnLst>
                          </p:cTn>
                        </p:par>
                      </p:childTnLst>
                    </p:cTn>
                  </p:par>
                </p:childTnLst>
              </p:cTn>
              <p:nextCondLst>
                <p:cond evt="onClick" delay="0">
                  <p:tgtEl>
                    <p:spTgt spid="3"/>
                  </p:tgtEl>
                </p:cond>
              </p:nextCondLst>
            </p:seq>
            <p:audio>
              <p:cMediaNode vol="80000">
                <p:cTn id="26"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bg1"/>
                </a:solidFill>
              </a:rPr>
              <a:t>World Health </a:t>
            </a:r>
            <a:r>
              <a:rPr lang="en-US" b="1" dirty="0">
                <a:solidFill>
                  <a:schemeClr val="bg1"/>
                </a:solidFill>
              </a:rPr>
              <a:t>O</a:t>
            </a:r>
            <a:r>
              <a:rPr lang="en-US" b="1" dirty="0" smtClean="0">
                <a:solidFill>
                  <a:schemeClr val="bg1"/>
                </a:solidFill>
              </a:rPr>
              <a:t>rganization say</a:t>
            </a:r>
            <a:endParaRPr lang="en-US" b="1" dirty="0">
              <a:solidFill>
                <a:schemeClr val="bg1"/>
              </a:solidFill>
            </a:endParaRPr>
          </a:p>
        </p:txBody>
      </p:sp>
      <p:sp>
        <p:nvSpPr>
          <p:cNvPr id="3" name="Content Placeholder 2"/>
          <p:cNvSpPr>
            <a:spLocks noGrp="1"/>
          </p:cNvSpPr>
          <p:nvPr>
            <p:ph idx="1"/>
          </p:nvPr>
        </p:nvSpPr>
        <p:spPr>
          <a:xfrm>
            <a:off x="838200" y="2282824"/>
            <a:ext cx="10515600" cy="4351338"/>
          </a:xfrm>
        </p:spPr>
        <p:txBody>
          <a:bodyPr>
            <a:normAutofit fontScale="92500" lnSpcReduction="20000"/>
          </a:bodyPr>
          <a:lstStyle/>
          <a:p>
            <a:r>
              <a:rPr lang="en-US" dirty="0">
                <a:solidFill>
                  <a:srgbClr val="FFFF00"/>
                </a:solidFill>
              </a:rPr>
              <a:t>To date, and after much research performed, no adverse health effect has been causally linked with exposure to wireless technologies. Health-related conclusions are drawn from studies performed across the entire radio spectrum but, so far, only a few studies have been carried out at the frequencies to be used by 5G.</a:t>
            </a:r>
          </a:p>
          <a:p>
            <a:r>
              <a:rPr lang="en-US" dirty="0">
                <a:solidFill>
                  <a:srgbClr val="FFFF00"/>
                </a:solidFill>
              </a:rPr>
              <a:t>Tissue heating is the main mechanism of interaction between radiofrequency fields and the human body. Radiofrequency exposure levels from current technologies result in negligible temperature rise in the human body.</a:t>
            </a:r>
          </a:p>
          <a:p>
            <a:r>
              <a:rPr lang="en-US" dirty="0">
                <a:solidFill>
                  <a:srgbClr val="FFFF00"/>
                </a:solidFill>
              </a:rPr>
              <a:t>As the frequency increases, there is less penetration into the body tissues and absorption of the energy becomes more confined to the surface of the body (skin and eye). Provided that the overall exposure remains below international guidelines, no consequences for public health are anticipated.</a:t>
            </a:r>
          </a:p>
          <a:p>
            <a:endParaRPr lang="en-US"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82400" y="4031773"/>
            <a:ext cx="609600" cy="609600"/>
          </a:xfrm>
          <a:prstGeom prst="rect">
            <a:avLst/>
          </a:prstGeom>
        </p:spPr>
      </p:pic>
      <p:pic>
        <p:nvPicPr>
          <p:cNvPr id="6"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163300" y="5246572"/>
            <a:ext cx="609600" cy="609600"/>
          </a:xfrm>
          <a:prstGeom prst="rect">
            <a:avLst/>
          </a:prstGeom>
        </p:spPr>
      </p:pic>
      <p:pic>
        <p:nvPicPr>
          <p:cNvPr id="7"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582400" y="2282824"/>
            <a:ext cx="609600" cy="609600"/>
          </a:xfrm>
          <a:prstGeom prst="rect">
            <a:avLst/>
          </a:prstGeom>
        </p:spPr>
      </p:pic>
    </p:spTree>
    <p:extLst>
      <p:ext uri="{BB962C8B-B14F-4D97-AF65-F5344CB8AC3E}">
        <p14:creationId xmlns:p14="http://schemas.microsoft.com/office/powerpoint/2010/main" val="3367934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5"/>
                    </p:tgtEl>
                  </p:cond>
                </p:stCondLst>
                <p:endSync evt="end" delay="0">
                  <p:rtn val="all"/>
                </p:endSync>
                <p:childTnLst>
                  <p:par>
                    <p:cTn id="20" fill="hold">
                      <p:stCondLst>
                        <p:cond delay="0"/>
                      </p:stCondLst>
                      <p:childTnLst>
                        <p:par>
                          <p:cTn id="21" fill="hold">
                            <p:stCondLst>
                              <p:cond delay="0"/>
                            </p:stCondLst>
                            <p:childTnLst>
                              <p:par>
                                <p:cTn id="22" presetID="1" presetClass="mediacall" presetSubtype="0" fill="hold" nodeType="afterEffect">
                                  <p:stCondLst>
                                    <p:cond delay="0"/>
                                  </p:stCondLst>
                                  <p:childTnLst>
                                    <p:cmd type="call" cmd="playFrom(0.0)">
                                      <p:cBhvr>
                                        <p:cTn id="23" dur="21714" fill="hold"/>
                                        <p:tgtEl>
                                          <p:spTgt spid="5"/>
                                        </p:tgtEl>
                                      </p:cBhvr>
                                    </p:cmd>
                                  </p:childTnLst>
                                </p:cTn>
                              </p:par>
                            </p:childTnLst>
                          </p:cTn>
                        </p:par>
                      </p:childTnLst>
                    </p:cTn>
                  </p:par>
                </p:childTnLst>
              </p:cTn>
              <p:nextCondLst>
                <p:cond evt="onClick" delay="0">
                  <p:tgtEl>
                    <p:spTgt spid="5"/>
                  </p:tgtEl>
                </p:cond>
              </p:nextCondLst>
            </p:seq>
            <p:audio>
              <p:cMediaNode vol="80000">
                <p:cTn id="24" fill="hold" display="0">
                  <p:stCondLst>
                    <p:cond delay="indefinite"/>
                  </p:stCondLst>
                  <p:endCondLst>
                    <p:cond evt="onStopAudio" delay="0">
                      <p:tgtEl>
                        <p:sldTgt/>
                      </p:tgtEl>
                    </p:cond>
                  </p:endCondLst>
                </p:cTn>
                <p:tgtEl>
                  <p:spTgt spid="5"/>
                </p:tgtEl>
              </p:cMediaNode>
            </p:audio>
            <p:seq concurrent="1" nextAc="seek">
              <p:cTn id="25" restart="whenNotActive" fill="hold" evtFilter="cancelBubble" nodeType="interactiveSeq">
                <p:stCondLst>
                  <p:cond evt="onClick" delay="0">
                    <p:tgtEl>
                      <p:spTgt spid="6"/>
                    </p:tgtEl>
                  </p:cond>
                </p:stCondLst>
                <p:endSync evt="end" delay="0">
                  <p:rtn val="all"/>
                </p:endSync>
                <p:childTnLst>
                  <p:par>
                    <p:cTn id="26" fill="hold">
                      <p:stCondLst>
                        <p:cond delay="0"/>
                      </p:stCondLst>
                      <p:childTnLst>
                        <p:par>
                          <p:cTn id="27" fill="hold">
                            <p:stCondLst>
                              <p:cond delay="0"/>
                            </p:stCondLst>
                            <p:childTnLst>
                              <p:par>
                                <p:cTn id="28" presetID="1" presetClass="mediacall" presetSubtype="0" fill="hold" nodeType="afterEffect">
                                  <p:stCondLst>
                                    <p:cond delay="0"/>
                                  </p:stCondLst>
                                  <p:childTnLst>
                                    <p:cmd type="call" cmd="playFrom(0.0)">
                                      <p:cBhvr>
                                        <p:cTn id="29" dur="32501" fill="hold"/>
                                        <p:tgtEl>
                                          <p:spTgt spid="6"/>
                                        </p:tgtEl>
                                      </p:cBhvr>
                                    </p:cmd>
                                  </p:childTnLst>
                                </p:cTn>
                              </p:par>
                            </p:childTnLst>
                          </p:cTn>
                        </p:par>
                      </p:childTnLst>
                    </p:cTn>
                  </p:par>
                </p:childTnLst>
              </p:cTn>
              <p:nextCondLst>
                <p:cond evt="onClick" delay="0">
                  <p:tgtEl>
                    <p:spTgt spid="6"/>
                  </p:tgtEl>
                </p:cond>
              </p:nextCondLst>
            </p:seq>
            <p:audio>
              <p:cMediaNode vol="80000">
                <p:cTn id="30" fill="hold" display="0">
                  <p:stCondLst>
                    <p:cond delay="indefinite"/>
                  </p:stCondLst>
                  <p:endCondLst>
                    <p:cond evt="onStopAudio" delay="0">
                      <p:tgtEl>
                        <p:sldTgt/>
                      </p:tgtEl>
                    </p:cond>
                  </p:endCondLst>
                </p:cTn>
                <p:tgtEl>
                  <p:spTgt spid="6"/>
                </p:tgtEl>
              </p:cMediaNode>
            </p:audio>
            <p:seq concurrent="1" nextAc="seek">
              <p:cTn id="31" restart="whenNotActive" fill="hold" evtFilter="cancelBubble" nodeType="interactiveSeq">
                <p:stCondLst>
                  <p:cond evt="onClick" delay="0">
                    <p:tgtEl>
                      <p:spTgt spid="7"/>
                    </p:tgtEl>
                  </p:cond>
                </p:stCondLst>
                <p:endSync evt="end" delay="0">
                  <p:rtn val="all"/>
                </p:endSync>
                <p:childTnLst>
                  <p:par>
                    <p:cTn id="32" fill="hold">
                      <p:stCondLst>
                        <p:cond delay="0"/>
                      </p:stCondLst>
                      <p:childTnLst>
                        <p:par>
                          <p:cTn id="33" fill="hold">
                            <p:stCondLst>
                              <p:cond delay="0"/>
                            </p:stCondLst>
                            <p:childTnLst>
                              <p:par>
                                <p:cTn id="34" presetID="1" presetClass="mediacall" presetSubtype="0" fill="hold" nodeType="afterEffect">
                                  <p:stCondLst>
                                    <p:cond delay="0"/>
                                  </p:stCondLst>
                                  <p:childTnLst>
                                    <p:cmd type="call" cmd="playFrom(0.0)">
                                      <p:cBhvr>
                                        <p:cTn id="35" dur="38163" fill="hold"/>
                                        <p:tgtEl>
                                          <p:spTgt spid="7"/>
                                        </p:tgtEl>
                                      </p:cBhvr>
                                    </p:cmd>
                                  </p:childTnLst>
                                </p:cTn>
                              </p:par>
                            </p:childTnLst>
                          </p:cTn>
                        </p:par>
                      </p:childTnLst>
                    </p:cTn>
                  </p:par>
                </p:childTnLst>
              </p:cTn>
              <p:nextCondLst>
                <p:cond evt="onClick" delay="0">
                  <p:tgtEl>
                    <p:spTgt spid="7"/>
                  </p:tgtEl>
                </p:cond>
              </p:nextCondLst>
            </p:seq>
            <p:audio>
              <p:cMediaNode vol="80000">
                <p:cTn id="36"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93366" y="365125"/>
            <a:ext cx="8160434" cy="1325563"/>
          </a:xfrm>
        </p:spPr>
        <p:txBody>
          <a:bodyPr>
            <a:normAutofit/>
          </a:bodyPr>
          <a:lstStyle/>
          <a:p>
            <a:r>
              <a:rPr lang="en-US" sz="7200" b="1" dirty="0" smtClean="0">
                <a:solidFill>
                  <a:srgbClr val="FFFF00"/>
                </a:solidFill>
              </a:rPr>
              <a:t>Disadvantage</a:t>
            </a:r>
            <a:r>
              <a:rPr lang="en-US" sz="7200" b="1" dirty="0" smtClean="0"/>
              <a:t>s of 5G</a:t>
            </a:r>
            <a:endParaRPr lang="en-US" sz="7200" b="1" dirty="0"/>
          </a:p>
        </p:txBody>
      </p:sp>
      <p:sp>
        <p:nvSpPr>
          <p:cNvPr id="3" name="Content Placeholder 2"/>
          <p:cNvSpPr>
            <a:spLocks noGrp="1"/>
          </p:cNvSpPr>
          <p:nvPr>
            <p:ph idx="1"/>
          </p:nvPr>
        </p:nvSpPr>
        <p:spPr>
          <a:xfrm>
            <a:off x="4290646" y="1690688"/>
            <a:ext cx="7357403" cy="3295015"/>
          </a:xfrm>
        </p:spPr>
        <p:txBody>
          <a:bodyPr>
            <a:normAutofit/>
          </a:bodyPr>
          <a:lstStyle/>
          <a:p>
            <a:r>
              <a:rPr lang="en-US" dirty="0">
                <a:solidFill>
                  <a:srgbClr val="FFFF00"/>
                </a:solidFill>
              </a:rPr>
              <a:t>Obstructions can impact connectivity. </a:t>
            </a:r>
            <a:endParaRPr lang="en-US" dirty="0" smtClean="0">
              <a:solidFill>
                <a:srgbClr val="FFFF00"/>
              </a:solidFill>
            </a:endParaRPr>
          </a:p>
          <a:p>
            <a:r>
              <a:rPr lang="en-US" dirty="0" smtClean="0">
                <a:solidFill>
                  <a:srgbClr val="FFFF00"/>
                </a:solidFill>
              </a:rPr>
              <a:t>Initial costs </a:t>
            </a:r>
            <a:r>
              <a:rPr lang="en-US" dirty="0">
                <a:solidFill>
                  <a:srgbClr val="FFFF00"/>
                </a:solidFill>
              </a:rPr>
              <a:t>for rollout are high. </a:t>
            </a:r>
          </a:p>
          <a:p>
            <a:r>
              <a:rPr lang="en-US" dirty="0">
                <a:solidFill>
                  <a:srgbClr val="FFFF00"/>
                </a:solidFill>
              </a:rPr>
              <a:t>Limitations of rural access</a:t>
            </a:r>
            <a:r>
              <a:rPr lang="en-US" dirty="0" smtClean="0">
                <a:solidFill>
                  <a:srgbClr val="FFFF00"/>
                </a:solidFill>
              </a:rPr>
              <a:t>.</a:t>
            </a:r>
            <a:endParaRPr lang="en-US" dirty="0">
              <a:solidFill>
                <a:srgbClr val="FFFF00"/>
              </a:solidFill>
            </a:endParaRPr>
          </a:p>
          <a:p>
            <a:r>
              <a:rPr lang="en-US" dirty="0">
                <a:solidFill>
                  <a:srgbClr val="FFFF00"/>
                </a:solidFill>
              </a:rPr>
              <a:t>Battery drain on devices</a:t>
            </a:r>
            <a:r>
              <a:rPr lang="en-US" dirty="0" smtClean="0">
                <a:solidFill>
                  <a:srgbClr val="FFFF00"/>
                </a:solidFill>
              </a:rPr>
              <a:t>.</a:t>
            </a:r>
            <a:endParaRPr lang="en-US" dirty="0">
              <a:solidFill>
                <a:srgbClr val="FFFF00"/>
              </a:solidFill>
            </a:endParaRPr>
          </a:p>
          <a:p>
            <a:r>
              <a:rPr lang="en-US" dirty="0">
                <a:solidFill>
                  <a:srgbClr val="FFFF00"/>
                </a:solidFill>
              </a:rPr>
              <a:t>Upload speeds don't match download speeds</a:t>
            </a:r>
            <a:r>
              <a:rPr lang="en-US" dirty="0" smtClean="0">
                <a:solidFill>
                  <a:srgbClr val="FFFF00"/>
                </a:solidFill>
              </a:rPr>
              <a:t>.</a:t>
            </a:r>
            <a:endParaRPr lang="en-US" dirty="0">
              <a:solidFill>
                <a:srgbClr val="FFFF00"/>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534895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31" restart="whenNotActive" fill="hold" evtFilter="cancelBubble" nodeType="interactiveSeq">
                <p:stCondLst>
                  <p:cond evt="onClick" delay="0">
                    <p:tgtEl>
                      <p:spTgt spid="4"/>
                    </p:tgtEl>
                  </p:cond>
                </p:stCondLst>
                <p:endSync evt="end" delay="0">
                  <p:rtn val="all"/>
                </p:endSync>
                <p:childTnLst>
                  <p:par>
                    <p:cTn id="32" fill="hold">
                      <p:stCondLst>
                        <p:cond delay="0"/>
                      </p:stCondLst>
                      <p:childTnLst>
                        <p:par>
                          <p:cTn id="33" fill="hold">
                            <p:stCondLst>
                              <p:cond delay="0"/>
                            </p:stCondLst>
                            <p:childTnLst>
                              <p:par>
                                <p:cTn id="34" presetID="1" presetClass="mediacall" presetSubtype="0" fill="hold" nodeType="clickEffect">
                                  <p:stCondLst>
                                    <p:cond delay="0"/>
                                  </p:stCondLst>
                                  <p:childTnLst>
                                    <p:cmd type="call" cmd="playFrom(0.0)">
                                      <p:cBhvr>
                                        <p:cTn id="35" dur="27416" fill="hold"/>
                                        <p:tgtEl>
                                          <p:spTgt spid="4"/>
                                        </p:tgtEl>
                                      </p:cBhvr>
                                    </p:cmd>
                                  </p:childTnLst>
                                </p:cTn>
                              </p:par>
                            </p:childTnLst>
                          </p:cTn>
                        </p:par>
                      </p:childTnLst>
                    </p:cTn>
                  </p:par>
                </p:childTnLst>
              </p:cTn>
              <p:nextCondLst>
                <p:cond evt="onClick" delay="0">
                  <p:tgtEl>
                    <p:spTgt spid="4"/>
                  </p:tgtEl>
                </p:cond>
              </p:nextCondLst>
            </p:seq>
            <p:audio>
              <p:cMediaNode vol="80000">
                <p:cTn id="36"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221480" y="3762103"/>
            <a:ext cx="4256314" cy="1325563"/>
          </a:xfrm>
        </p:spPr>
        <p:txBody>
          <a:bodyPr>
            <a:normAutofit/>
          </a:bodyPr>
          <a:lstStyle/>
          <a:p>
            <a:r>
              <a:rPr lang="en-US" sz="7200" dirty="0" smtClean="0">
                <a:solidFill>
                  <a:schemeClr val="bg1"/>
                </a:solidFill>
              </a:rPr>
              <a:t>Thank You</a:t>
            </a:r>
            <a:endParaRPr lang="en-US" sz="7200" dirty="0">
              <a:solidFill>
                <a:schemeClr val="bg1"/>
              </a:solidFill>
            </a:endParaRPr>
          </a:p>
        </p:txBody>
      </p:sp>
      <p:sp>
        <p:nvSpPr>
          <p:cNvPr id="3" name="Content Placeholder 2"/>
          <p:cNvSpPr>
            <a:spLocks noGrp="1"/>
          </p:cNvSpPr>
          <p:nvPr>
            <p:ph idx="1"/>
          </p:nvPr>
        </p:nvSpPr>
        <p:spPr>
          <a:xfrm>
            <a:off x="132805" y="153579"/>
            <a:ext cx="2375263" cy="551815"/>
          </a:xfrm>
        </p:spPr>
        <p:txBody>
          <a:bodyPr/>
          <a:lstStyle/>
          <a:p>
            <a:r>
              <a:rPr lang="en-US" dirty="0" smtClean="0">
                <a:solidFill>
                  <a:schemeClr val="bg1"/>
                </a:solidFill>
              </a:rPr>
              <a:t>Stay Home</a:t>
            </a:r>
            <a:endParaRPr lang="en-US" dirty="0">
              <a:solidFill>
                <a:schemeClr val="bg1"/>
              </a:solidFill>
            </a:endParaRPr>
          </a:p>
        </p:txBody>
      </p:sp>
      <p:sp>
        <p:nvSpPr>
          <p:cNvPr id="6" name="Content Placeholder 2"/>
          <p:cNvSpPr txBox="1">
            <a:spLocks/>
          </p:cNvSpPr>
          <p:nvPr/>
        </p:nvSpPr>
        <p:spPr>
          <a:xfrm>
            <a:off x="9947367" y="153578"/>
            <a:ext cx="2148840" cy="5518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chemeClr val="bg1"/>
                </a:solidFill>
              </a:rPr>
              <a:t>Stay Safe</a:t>
            </a:r>
            <a:endParaRPr lang="en-US" dirty="0">
              <a:solidFill>
                <a:schemeClr val="bg1"/>
              </a:solidFill>
            </a:endParaRPr>
          </a:p>
        </p:txBody>
      </p:sp>
      <p:sp>
        <p:nvSpPr>
          <p:cNvPr id="7" name="Content Placeholder 2"/>
          <p:cNvSpPr txBox="1">
            <a:spLocks/>
          </p:cNvSpPr>
          <p:nvPr/>
        </p:nvSpPr>
        <p:spPr>
          <a:xfrm>
            <a:off x="132804" y="6173968"/>
            <a:ext cx="2375263" cy="5518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chemeClr val="bg1"/>
                </a:solidFill>
              </a:rPr>
              <a:t>Stay Update</a:t>
            </a:r>
            <a:endParaRPr lang="en-US" dirty="0">
              <a:solidFill>
                <a:schemeClr val="bg1"/>
              </a:solidFill>
            </a:endParaRPr>
          </a:p>
        </p:txBody>
      </p:sp>
      <p:sp>
        <p:nvSpPr>
          <p:cNvPr id="8" name="Content Placeholder 2"/>
          <p:cNvSpPr txBox="1">
            <a:spLocks/>
          </p:cNvSpPr>
          <p:nvPr/>
        </p:nvSpPr>
        <p:spPr>
          <a:xfrm>
            <a:off x="9720944" y="6173967"/>
            <a:ext cx="2375263" cy="5518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chemeClr val="bg1"/>
                </a:solidFill>
              </a:rPr>
              <a:t>Stay Close</a:t>
            </a:r>
            <a:endParaRPr lang="en-US" dirty="0">
              <a:solidFill>
                <a:schemeClr val="bg1"/>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7265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additive="base">
                                        <p:cTn id="1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 calcmode="lin" valueType="num">
                                      <p:cBhvr additive="base">
                                        <p:cTn id="1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 calcmode="lin" valueType="num">
                                      <p:cBhvr additive="base">
                                        <p:cTn id="22"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 presetClass="entr" presetSubtype="0" fill="hold" grpId="0" nodeType="afterEffect">
                                  <p:stCondLst>
                                    <p:cond delay="100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4"/>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8143" fill="hold"/>
                                        <p:tgtEl>
                                          <p:spTgt spid="4"/>
                                        </p:tgtEl>
                                      </p:cBhvr>
                                    </p:cmd>
                                  </p:childTnLst>
                                </p:cTn>
                              </p:par>
                            </p:childTnLst>
                          </p:cTn>
                        </p:par>
                      </p:childTnLst>
                    </p:cTn>
                  </p:par>
                </p:childTnLst>
              </p:cTn>
              <p:nextCondLst>
                <p:cond evt="onClick" delay="0">
                  <p:tgtEl>
                    <p:spTgt spid="4"/>
                  </p:tgtEl>
                </p:cond>
              </p:nextCondLst>
            </p:seq>
            <p:audio>
              <p:cMediaNode vol="80000">
                <p:cTn id="3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800" b="1" dirty="0" smtClean="0">
                <a:solidFill>
                  <a:schemeClr val="bg1"/>
                </a:solidFill>
              </a:rPr>
              <a:t>Out Lines</a:t>
            </a:r>
            <a:endParaRPr lang="en-US" sz="8800" b="1" dirty="0">
              <a:solidFill>
                <a:schemeClr val="bg1"/>
              </a:solidFill>
            </a:endParaRPr>
          </a:p>
        </p:txBody>
      </p:sp>
      <p:sp>
        <p:nvSpPr>
          <p:cNvPr id="3" name="Content Placeholder 2"/>
          <p:cNvSpPr>
            <a:spLocks noGrp="1"/>
          </p:cNvSpPr>
          <p:nvPr>
            <p:ph idx="1"/>
          </p:nvPr>
        </p:nvSpPr>
        <p:spPr>
          <a:xfrm>
            <a:off x="838200" y="2121047"/>
            <a:ext cx="10515600" cy="4351338"/>
          </a:xfrm>
        </p:spPr>
        <p:txBody>
          <a:bodyPr/>
          <a:lstStyle/>
          <a:p>
            <a:r>
              <a:rPr lang="en-US" sz="3600" dirty="0" smtClean="0">
                <a:solidFill>
                  <a:schemeClr val="bg1"/>
                </a:solidFill>
              </a:rPr>
              <a:t>What is machine learning (ML)?</a:t>
            </a:r>
          </a:p>
          <a:p>
            <a:r>
              <a:rPr lang="en-US" sz="3600" dirty="0" smtClean="0">
                <a:solidFill>
                  <a:schemeClr val="bg1"/>
                </a:solidFill>
              </a:rPr>
              <a:t>What is fifth generation 5G cellular network (5G)?</a:t>
            </a:r>
          </a:p>
          <a:p>
            <a:r>
              <a:rPr lang="en-US" sz="3600" dirty="0" smtClean="0">
                <a:solidFill>
                  <a:schemeClr val="bg1"/>
                </a:solidFill>
              </a:rPr>
              <a:t>Internet of thing (</a:t>
            </a:r>
            <a:r>
              <a:rPr lang="en-US" sz="3600" dirty="0" err="1" smtClean="0">
                <a:solidFill>
                  <a:schemeClr val="bg1"/>
                </a:solidFill>
              </a:rPr>
              <a:t>IoT</a:t>
            </a:r>
            <a:r>
              <a:rPr lang="en-US" sz="3600" dirty="0" smtClean="0">
                <a:solidFill>
                  <a:schemeClr val="bg1"/>
                </a:solidFill>
              </a:rPr>
              <a:t>).</a:t>
            </a:r>
          </a:p>
          <a:p>
            <a:r>
              <a:rPr lang="en-US" sz="3600" dirty="0" smtClean="0">
                <a:solidFill>
                  <a:schemeClr val="bg1"/>
                </a:solidFill>
              </a:rPr>
              <a:t>Why we need machine learning for 5G?</a:t>
            </a:r>
          </a:p>
          <a:p>
            <a:r>
              <a:rPr lang="en-US" sz="3600" dirty="0" smtClean="0">
                <a:solidFill>
                  <a:schemeClr val="bg1"/>
                </a:solidFill>
              </a:rPr>
              <a:t>Applications of 5G.</a:t>
            </a:r>
          </a:p>
          <a:p>
            <a:endParaRPr lang="en-US"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72698" y="723106"/>
            <a:ext cx="609600" cy="609600"/>
          </a:xfrm>
          <a:prstGeom prst="rect">
            <a:avLst/>
          </a:prstGeom>
        </p:spPr>
      </p:pic>
    </p:spTree>
    <p:extLst>
      <p:ext uri="{BB962C8B-B14F-4D97-AF65-F5344CB8AC3E}">
        <p14:creationId xmlns:p14="http://schemas.microsoft.com/office/powerpoint/2010/main" val="1553072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150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2" presetClass="entr" presetSubtype="4" fill="hold" nodeType="afterEffect">
                                  <p:stCondLst>
                                    <p:cond delay="50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3000"/>
                            </p:stCondLst>
                            <p:childTnLst>
                              <p:par>
                                <p:cTn id="15" presetID="2" presetClass="entr" presetSubtype="4" fill="hold" nodeType="afterEffect">
                                  <p:stCondLst>
                                    <p:cond delay="50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4000"/>
                            </p:stCondLst>
                            <p:childTnLst>
                              <p:par>
                                <p:cTn id="20" presetID="2" presetClass="entr" presetSubtype="4" fill="hold" nodeType="afterEffect">
                                  <p:stCondLst>
                                    <p:cond delay="50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par>
                          <p:cTn id="24" fill="hold">
                            <p:stCondLst>
                              <p:cond delay="5000"/>
                            </p:stCondLst>
                            <p:childTnLst>
                              <p:par>
                                <p:cTn id="25" presetID="2" presetClass="entr" presetSubtype="4" fill="hold" nodeType="afterEffect">
                                  <p:stCondLst>
                                    <p:cond delay="50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9" restart="whenNotActive" fill="hold" evtFilter="cancelBubble" nodeType="interactiveSeq">
                <p:stCondLst>
                  <p:cond evt="onClick" delay="0">
                    <p:tgtEl>
                      <p:spTgt spid="5"/>
                    </p:tgtEl>
                  </p:cond>
                </p:stCondLst>
                <p:endSync evt="end" delay="0">
                  <p:rtn val="all"/>
                </p:endSync>
                <p:childTnLst>
                  <p:par>
                    <p:cTn id="30" fill="hold">
                      <p:stCondLst>
                        <p:cond delay="0"/>
                      </p:stCondLst>
                      <p:childTnLst>
                        <p:par>
                          <p:cTn id="31" fill="hold">
                            <p:stCondLst>
                              <p:cond delay="0"/>
                            </p:stCondLst>
                            <p:childTnLst>
                              <p:par>
                                <p:cTn id="32" presetID="1" presetClass="mediacall" presetSubtype="0" fill="hold" nodeType="withEffect">
                                  <p:stCondLst>
                                    <p:cond delay="0"/>
                                  </p:stCondLst>
                                  <p:childTnLst>
                                    <p:cmd type="call" cmd="playFrom(0.0)">
                                      <p:cBhvr>
                                        <p:cTn id="33" dur="19763" fill="hold"/>
                                        <p:tgtEl>
                                          <p:spTgt spid="5"/>
                                        </p:tgtEl>
                                      </p:cBhvr>
                                    </p:cmd>
                                  </p:childTnLst>
                                </p:cTn>
                              </p:par>
                            </p:childTnLst>
                          </p:cTn>
                        </p:par>
                      </p:childTnLst>
                    </p:cTn>
                  </p:par>
                </p:childTnLst>
              </p:cTn>
              <p:nextCondLst>
                <p:cond evt="onClick" delay="0">
                  <p:tgtEl>
                    <p:spTgt spid="5"/>
                  </p:tgtEl>
                </p:cond>
              </p:nextCondLst>
            </p:seq>
            <p:audio>
              <p:cMediaNode vol="80000">
                <p:cTn id="34"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12000" b="-1000"/>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3823192"/>
            <a:ext cx="7785296" cy="1818912"/>
          </a:xfrm>
        </p:spPr>
        <p:txBody>
          <a:bodyPr>
            <a:normAutofit/>
          </a:bodyPr>
          <a:lstStyle/>
          <a:p>
            <a:r>
              <a:rPr lang="en-US" sz="4000" b="1" dirty="0">
                <a:solidFill>
                  <a:schemeClr val="bg1"/>
                </a:solidFill>
              </a:rPr>
              <a:t>Machine learning is the study of computer algorithms that improve automatically through experience. </a:t>
            </a:r>
          </a:p>
        </p:txBody>
      </p:sp>
      <p:sp>
        <p:nvSpPr>
          <p:cNvPr id="4" name="TextBox 3"/>
          <p:cNvSpPr txBox="1"/>
          <p:nvPr/>
        </p:nvSpPr>
        <p:spPr>
          <a:xfrm>
            <a:off x="838199" y="5882842"/>
            <a:ext cx="10813869" cy="769441"/>
          </a:xfrm>
          <a:prstGeom prst="rect">
            <a:avLst/>
          </a:prstGeom>
          <a:noFill/>
        </p:spPr>
        <p:txBody>
          <a:bodyPr wrap="square" rtlCol="0">
            <a:spAutoFit/>
          </a:bodyPr>
          <a:lstStyle/>
          <a:p>
            <a:r>
              <a:rPr lang="en-US" sz="4400" dirty="0">
                <a:solidFill>
                  <a:srgbClr val="00B050"/>
                </a:solidFill>
              </a:rPr>
              <a:t>It is seen as a subset of artificial intelligence</a:t>
            </a:r>
            <a:r>
              <a:rPr lang="en-US" sz="4400" dirty="0">
                <a:solidFill>
                  <a:schemeClr val="bg1"/>
                </a:solidFill>
              </a:rPr>
              <a:t>.</a:t>
            </a:r>
            <a:endParaRPr lang="en-US" sz="4400" dirty="0"/>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40333" y="1225061"/>
            <a:ext cx="609600" cy="609600"/>
          </a:xfrm>
          <a:prstGeom prst="rect">
            <a:avLst/>
          </a:prstGeom>
        </p:spPr>
      </p:pic>
    </p:spTree>
    <p:extLst>
      <p:ext uri="{BB962C8B-B14F-4D97-AF65-F5344CB8AC3E}">
        <p14:creationId xmlns:p14="http://schemas.microsoft.com/office/powerpoint/2010/main" val="545244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9"/>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6453" fill="hold"/>
                                        <p:tgtEl>
                                          <p:spTgt spid="9"/>
                                        </p:tgtEl>
                                      </p:cBhvr>
                                    </p:cmd>
                                  </p:childTnLst>
                                </p:cTn>
                              </p:par>
                            </p:childTnLst>
                          </p:cTn>
                        </p:par>
                      </p:childTnLst>
                    </p:cTn>
                  </p:par>
                </p:childTnLst>
              </p:cTn>
              <p:nextCondLst>
                <p:cond evt="onClick" delay="0">
                  <p:tgtEl>
                    <p:spTgt spid="9"/>
                  </p:tgtEl>
                </p:cond>
              </p:nextCondLst>
            </p:seq>
            <p:audio>
              <p:cMediaNode vol="80000">
                <p:cTn id="20"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331" y="2306466"/>
            <a:ext cx="11142617" cy="2026384"/>
          </a:xfrm>
        </p:spPr>
        <p:txBody>
          <a:bodyPr>
            <a:normAutofit fontScale="90000"/>
          </a:bodyPr>
          <a:lstStyle/>
          <a:p>
            <a:r>
              <a:rPr lang="en-US" sz="6000" dirty="0" smtClean="0">
                <a:solidFill>
                  <a:schemeClr val="bg1"/>
                </a:solidFill>
              </a:rPr>
              <a:t>We can say that “Machine learning is computer implementation of statistics.”</a:t>
            </a:r>
            <a:endParaRPr lang="en-US" sz="6000" dirty="0">
              <a:solidFill>
                <a:schemeClr val="bg1"/>
              </a:solidFill>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260080" y="864325"/>
            <a:ext cx="609600" cy="609600"/>
          </a:xfrm>
          <a:prstGeom prst="rect">
            <a:avLst/>
          </a:prstGeom>
        </p:spPr>
      </p:pic>
    </p:spTree>
    <p:extLst>
      <p:ext uri="{BB962C8B-B14F-4D97-AF65-F5344CB8AC3E}">
        <p14:creationId xmlns:p14="http://schemas.microsoft.com/office/powerpoint/2010/main" val="11064770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29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solidFill>
                  <a:schemeClr val="bg1"/>
                </a:solidFill>
              </a:rPr>
              <a:t>why we need machine </a:t>
            </a:r>
            <a:r>
              <a:rPr lang="en-US" sz="6000" b="1" dirty="0" smtClean="0">
                <a:solidFill>
                  <a:schemeClr val="bg1"/>
                </a:solidFill>
              </a:rPr>
              <a:t>learning?</a:t>
            </a:r>
            <a:endParaRPr lang="en-US" sz="6000" b="1" dirty="0">
              <a:solidFill>
                <a:schemeClr val="bg1"/>
              </a:solidFill>
            </a:endParaRPr>
          </a:p>
        </p:txBody>
      </p:sp>
      <p:sp>
        <p:nvSpPr>
          <p:cNvPr id="3" name="Content Placeholder 2"/>
          <p:cNvSpPr>
            <a:spLocks noGrp="1"/>
          </p:cNvSpPr>
          <p:nvPr>
            <p:ph idx="1"/>
          </p:nvPr>
        </p:nvSpPr>
        <p:spPr>
          <a:xfrm>
            <a:off x="838200" y="2769053"/>
            <a:ext cx="10515600" cy="3341461"/>
          </a:xfrm>
        </p:spPr>
        <p:txBody>
          <a:bodyPr>
            <a:normAutofit/>
          </a:bodyPr>
          <a:lstStyle/>
          <a:p>
            <a:r>
              <a:rPr lang="en-US" sz="3600" b="1" dirty="0">
                <a:solidFill>
                  <a:schemeClr val="bg1"/>
                </a:solidFill>
              </a:rPr>
              <a:t>Machine Learning</a:t>
            </a:r>
            <a:r>
              <a:rPr lang="en-US" sz="3600" dirty="0">
                <a:solidFill>
                  <a:schemeClr val="bg1"/>
                </a:solidFill>
              </a:rPr>
              <a:t> provides smart alternatives to analyzing vast volumes of data. By developing fast and efficient algorithms and data-driven models for real-time processing of data, </a:t>
            </a:r>
            <a:r>
              <a:rPr lang="en-US" sz="3600" b="1" dirty="0">
                <a:solidFill>
                  <a:schemeClr val="bg1"/>
                </a:solidFill>
              </a:rPr>
              <a:t>Machine Learning</a:t>
            </a:r>
            <a:r>
              <a:rPr lang="en-US" sz="3600" dirty="0">
                <a:solidFill>
                  <a:schemeClr val="bg1"/>
                </a:solidFill>
              </a:rPr>
              <a:t> can produce accurate results and </a:t>
            </a:r>
            <a:r>
              <a:rPr lang="en-US" sz="3600" dirty="0" smtClean="0">
                <a:solidFill>
                  <a:schemeClr val="bg1"/>
                </a:solidFill>
              </a:rPr>
              <a:t>analysis.</a:t>
            </a:r>
            <a:endParaRPr lang="en-US" sz="3600" dirty="0">
              <a:solidFill>
                <a:schemeClr val="bg1"/>
              </a:solidFill>
            </a:endParaRP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66858" y="1817914"/>
            <a:ext cx="609600" cy="609600"/>
          </a:xfrm>
          <a:prstGeom prst="rect">
            <a:avLst/>
          </a:prstGeom>
        </p:spPr>
      </p:pic>
    </p:spTree>
    <p:extLst>
      <p:ext uri="{BB962C8B-B14F-4D97-AF65-F5344CB8AC3E}">
        <p14:creationId xmlns:p14="http://schemas.microsoft.com/office/powerpoint/2010/main" val="17932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8"/>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afterEffect">
                                  <p:stCondLst>
                                    <p:cond delay="0"/>
                                  </p:stCondLst>
                                  <p:childTnLst>
                                    <p:cmd type="call" cmd="playFrom(0.0)">
                                      <p:cBhvr>
                                        <p:cTn id="13" dur="24848" fill="hold"/>
                                        <p:tgtEl>
                                          <p:spTgt spid="8"/>
                                        </p:tgtEl>
                                      </p:cBhvr>
                                    </p:cmd>
                                  </p:childTnLst>
                                </p:cTn>
                              </p:par>
                            </p:childTnLst>
                          </p:cTn>
                        </p:par>
                      </p:childTnLst>
                    </p:cTn>
                  </p:par>
                </p:childTnLst>
              </p:cTn>
              <p:nextCondLst>
                <p:cond evt="onClick" delay="0">
                  <p:tgtEl>
                    <p:spTgt spid="8"/>
                  </p:tgtEl>
                </p:cond>
              </p:nextCondLst>
            </p:seq>
            <p:audio>
              <p:cMediaNode vol="80000">
                <p:cTn id="14"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1211" y="0"/>
            <a:ext cx="9304606" cy="1578757"/>
          </a:xfrm>
        </p:spPr>
        <p:txBody>
          <a:bodyPr>
            <a:normAutofit/>
          </a:bodyPr>
          <a:lstStyle/>
          <a:p>
            <a:r>
              <a:rPr lang="en-US" sz="4800" b="1" dirty="0" smtClean="0">
                <a:solidFill>
                  <a:schemeClr val="bg1"/>
                </a:solidFill>
              </a:rPr>
              <a:t>What is 5G ?</a:t>
            </a:r>
            <a:endParaRPr lang="en-US" sz="4800" b="1" dirty="0">
              <a:solidFill>
                <a:schemeClr val="bg1"/>
              </a:solidFill>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t="14341"/>
          <a:stretch/>
        </p:blipFill>
        <p:spPr>
          <a:xfrm>
            <a:off x="6251916" y="3263704"/>
            <a:ext cx="5715000" cy="3337046"/>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948" y="3263704"/>
            <a:ext cx="6027566" cy="3337046"/>
          </a:xfrm>
          <a:prstGeom prst="rect">
            <a:avLst/>
          </a:prstGeom>
        </p:spPr>
      </p:pic>
      <p:sp>
        <p:nvSpPr>
          <p:cNvPr id="6" name="Content Placeholder 2"/>
          <p:cNvSpPr txBox="1">
            <a:spLocks/>
          </p:cNvSpPr>
          <p:nvPr/>
        </p:nvSpPr>
        <p:spPr>
          <a:xfrm>
            <a:off x="1575580" y="1730326"/>
            <a:ext cx="9304606" cy="157875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4800" b="1" dirty="0" smtClean="0">
                <a:solidFill>
                  <a:schemeClr val="bg1"/>
                </a:solidFill>
              </a:rPr>
              <a:t>5G is the 5th generation of mobile network. Which treat each part of network area as cell.</a:t>
            </a:r>
            <a:endParaRPr lang="en-US" sz="4800" b="1" dirty="0">
              <a:solidFill>
                <a:schemeClr val="bg1"/>
              </a:solidFill>
            </a:endParaRPr>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70066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8"/>
                    </p:tgtEl>
                  </p:cond>
                </p:stCondLst>
                <p:endSync evt="end" delay="0">
                  <p:rtn val="all"/>
                </p:endSync>
                <p:childTnLst>
                  <p:par>
                    <p:cTn id="14" fill="hold">
                      <p:stCondLst>
                        <p:cond delay="0"/>
                      </p:stCondLst>
                      <p:childTnLst>
                        <p:par>
                          <p:cTn id="15" fill="hold">
                            <p:stCondLst>
                              <p:cond delay="0"/>
                            </p:stCondLst>
                            <p:childTnLst>
                              <p:par>
                                <p:cTn id="16" presetID="1" presetClass="mediacall" presetSubtype="0" fill="hold" nodeType="clickEffect">
                                  <p:stCondLst>
                                    <p:cond delay="0"/>
                                  </p:stCondLst>
                                  <p:childTnLst>
                                    <p:cmd type="call" cmd="playFrom(0.0)">
                                      <p:cBhvr>
                                        <p:cTn id="17" dur="13076" fill="hold"/>
                                        <p:tgtEl>
                                          <p:spTgt spid="8"/>
                                        </p:tgtEl>
                                      </p:cBhvr>
                                    </p:cmd>
                                  </p:childTnLst>
                                </p:cTn>
                              </p:par>
                            </p:childTnLst>
                          </p:cTn>
                        </p:par>
                      </p:childTnLst>
                    </p:cTn>
                  </p:par>
                </p:childTnLst>
              </p:cTn>
              <p:nextCondLst>
                <p:cond evt="onClick" delay="0">
                  <p:tgtEl>
                    <p:spTgt spid="8"/>
                  </p:tgtEl>
                </p:cond>
              </p:nextCondLst>
            </p:seq>
            <p:audio>
              <p:cMediaNode vol="80000">
                <p:cTn id="18"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081" y="2917408"/>
            <a:ext cx="9666513" cy="1576215"/>
          </a:xfrm>
        </p:spPr>
        <p:txBody>
          <a:bodyPr>
            <a:normAutofit fontScale="90000"/>
          </a:bodyPr>
          <a:lstStyle/>
          <a:p>
            <a:r>
              <a:rPr lang="en-US" sz="8000" dirty="0" smtClean="0">
                <a:solidFill>
                  <a:schemeClr val="bg1"/>
                </a:solidFill>
              </a:rPr>
              <a:t>5G will make world fully Wi-Fi coverage.</a:t>
            </a:r>
            <a:endParaRPr lang="en-US" sz="8000" dirty="0">
              <a:solidFill>
                <a:schemeClr val="bg1"/>
              </a:solidFill>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06594" y="407126"/>
            <a:ext cx="609600" cy="609600"/>
          </a:xfrm>
          <a:prstGeom prst="rect">
            <a:avLst/>
          </a:prstGeom>
        </p:spPr>
      </p:pic>
    </p:spTree>
    <p:extLst>
      <p:ext uri="{BB962C8B-B14F-4D97-AF65-F5344CB8AC3E}">
        <p14:creationId xmlns:p14="http://schemas.microsoft.com/office/powerpoint/2010/main" val="879801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afterEffect">
                                  <p:stCondLst>
                                    <p:cond delay="0"/>
                                  </p:stCondLst>
                                  <p:childTnLst>
                                    <p:cmd type="call" cmd="playFrom(0.0)">
                                      <p:cBhvr>
                                        <p:cTn id="14" dur="5228" fill="hold"/>
                                        <p:tgtEl>
                                          <p:spTgt spid="3"/>
                                        </p:tgtEl>
                                      </p:cBhvr>
                                    </p:cmd>
                                  </p:childTnLst>
                                </p:cTn>
                              </p:par>
                            </p:childTnLst>
                          </p:cTn>
                        </p:par>
                      </p:childTnLst>
                    </p:cTn>
                  </p:par>
                </p:childTnLst>
              </p:cTn>
              <p:nextCondLst>
                <p:cond evt="onClick" delay="0">
                  <p:tgtEl>
                    <p:spTgt spid="3"/>
                  </p:tgtEl>
                </p:cond>
              </p:nextCondLst>
            </p:seq>
            <p:audio>
              <p:cMediaNode vol="80000">
                <p:cTn id="15"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sp>
        <p:nvSpPr>
          <p:cNvPr id="4" name="TextBox 3"/>
          <p:cNvSpPr txBox="1"/>
          <p:nvPr/>
        </p:nvSpPr>
        <p:spPr>
          <a:xfrm>
            <a:off x="797169" y="498398"/>
            <a:ext cx="11211951" cy="1107996"/>
          </a:xfrm>
          <a:prstGeom prst="rect">
            <a:avLst/>
          </a:prstGeom>
          <a:noFill/>
        </p:spPr>
        <p:txBody>
          <a:bodyPr wrap="square" rtlCol="0">
            <a:spAutoFit/>
          </a:bodyPr>
          <a:lstStyle/>
          <a:p>
            <a:r>
              <a:rPr lang="en-US" sz="6600" b="1" dirty="0" smtClean="0">
                <a:solidFill>
                  <a:srgbClr val="FFFF00"/>
                </a:solidFill>
              </a:rPr>
              <a:t>What is internet </a:t>
            </a:r>
            <a:r>
              <a:rPr lang="en-US" sz="6600" b="1" dirty="0">
                <a:solidFill>
                  <a:srgbClr val="FFFF00"/>
                </a:solidFill>
              </a:rPr>
              <a:t>of </a:t>
            </a:r>
            <a:r>
              <a:rPr lang="en-US" sz="6600" b="1" dirty="0" smtClean="0">
                <a:solidFill>
                  <a:srgbClr val="FFFF00"/>
                </a:solidFill>
              </a:rPr>
              <a:t>things</a:t>
            </a:r>
            <a:r>
              <a:rPr lang="en-US" sz="6600" dirty="0">
                <a:solidFill>
                  <a:srgbClr val="FFFF00"/>
                </a:solidFill>
              </a:rPr>
              <a:t>?</a:t>
            </a:r>
          </a:p>
        </p:txBody>
      </p:sp>
      <p:sp>
        <p:nvSpPr>
          <p:cNvPr id="3" name="TextBox 2"/>
          <p:cNvSpPr txBox="1"/>
          <p:nvPr/>
        </p:nvSpPr>
        <p:spPr>
          <a:xfrm>
            <a:off x="797169" y="3746695"/>
            <a:ext cx="11024718" cy="2123658"/>
          </a:xfrm>
          <a:prstGeom prst="rect">
            <a:avLst/>
          </a:prstGeom>
          <a:noFill/>
        </p:spPr>
        <p:txBody>
          <a:bodyPr wrap="square" rtlCol="0">
            <a:spAutoFit/>
          </a:bodyPr>
          <a:lstStyle/>
          <a:p>
            <a:r>
              <a:rPr lang="en-US" sz="6600" b="1" dirty="0">
                <a:solidFill>
                  <a:srgbClr val="FFFF00"/>
                </a:solidFill>
              </a:rPr>
              <a:t>T</a:t>
            </a:r>
            <a:r>
              <a:rPr lang="en-US" sz="6600" b="1" dirty="0" smtClean="0">
                <a:solidFill>
                  <a:srgbClr val="FFFF00"/>
                </a:solidFill>
              </a:rPr>
              <a:t>he </a:t>
            </a:r>
            <a:r>
              <a:rPr lang="en-US" sz="6600" b="1" dirty="0">
                <a:solidFill>
                  <a:srgbClr val="FFFF00"/>
                </a:solidFill>
              </a:rPr>
              <a:t>internet of things </a:t>
            </a:r>
            <a:r>
              <a:rPr lang="en-US" sz="6600" b="1" dirty="0" smtClean="0">
                <a:solidFill>
                  <a:srgbClr val="FFFF00"/>
                </a:solidFill>
              </a:rPr>
              <a:t>is </a:t>
            </a:r>
            <a:r>
              <a:rPr lang="en-US" sz="6600" b="1" dirty="0">
                <a:solidFill>
                  <a:srgbClr val="FFFF00"/>
                </a:solidFill>
              </a:rPr>
              <a:t>billions of connected </a:t>
            </a:r>
            <a:r>
              <a:rPr lang="en-US" sz="6600" b="1" dirty="0" smtClean="0">
                <a:solidFill>
                  <a:srgbClr val="FFFF00"/>
                </a:solidFill>
              </a:rPr>
              <a:t>devices</a:t>
            </a:r>
            <a:r>
              <a:rPr lang="en-US" sz="6600" dirty="0" smtClean="0">
                <a:solidFill>
                  <a:srgbClr val="FFFF00"/>
                </a:solidFill>
              </a:rPr>
              <a:t>.</a:t>
            </a:r>
            <a:endParaRPr lang="en-US" sz="6600" dirty="0">
              <a:solidFill>
                <a:srgbClr val="FFFF00"/>
              </a:solidFill>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71760" y="1762144"/>
            <a:ext cx="609600" cy="609600"/>
          </a:xfrm>
          <a:prstGeom prst="rect">
            <a:avLst/>
          </a:prstGeom>
        </p:spPr>
      </p:pic>
    </p:spTree>
    <p:extLst>
      <p:ext uri="{BB962C8B-B14F-4D97-AF65-F5344CB8AC3E}">
        <p14:creationId xmlns:p14="http://schemas.microsoft.com/office/powerpoint/2010/main" val="2320533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0601" fill="hold"/>
                                        <p:tgtEl>
                                          <p:spTgt spid="2"/>
                                        </p:tgtEl>
                                      </p:cBhvr>
                                    </p:cmd>
                                  </p:childTnLst>
                                </p:cTn>
                              </p:par>
                            </p:childTnLst>
                          </p:cTn>
                        </p:par>
                      </p:childTnLst>
                    </p:cTn>
                  </p:par>
                </p:childTnLst>
              </p:cTn>
              <p:nextCondLst>
                <p:cond evt="onClick" delay="0">
                  <p:tgtEl>
                    <p:spTgt spid="2"/>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b="1" dirty="0">
                <a:solidFill>
                  <a:schemeClr val="bg1"/>
                </a:solidFill>
              </a:rPr>
              <a:t>Why we need machine learning for 5G?</a:t>
            </a:r>
          </a:p>
        </p:txBody>
      </p:sp>
      <p:sp>
        <p:nvSpPr>
          <p:cNvPr id="3" name="Content Placeholder 2"/>
          <p:cNvSpPr>
            <a:spLocks noGrp="1"/>
          </p:cNvSpPr>
          <p:nvPr>
            <p:ph idx="1"/>
          </p:nvPr>
        </p:nvSpPr>
        <p:spPr/>
        <p:txBody>
          <a:bodyPr/>
          <a:lstStyle/>
          <a:p>
            <a:r>
              <a:rPr lang="en-US" dirty="0" smtClean="0">
                <a:solidFill>
                  <a:schemeClr val="bg1"/>
                </a:solidFill>
              </a:rPr>
              <a:t>5G design for internet of things. Internet of things produce high amount of data. To process this high amount of data we need machine learning. Because, it’s not possible to process for any human being.</a:t>
            </a:r>
          </a:p>
          <a:p>
            <a:endParaRPr lang="en-US" dirty="0">
              <a:solidFill>
                <a:schemeClr val="bg1"/>
              </a:solidFill>
            </a:endParaRPr>
          </a:p>
          <a:p>
            <a:endParaRPr lang="en-US" dirty="0" smtClean="0">
              <a:solidFill>
                <a:schemeClr val="bg1"/>
              </a:solidFill>
            </a:endParaRPr>
          </a:p>
          <a:p>
            <a:r>
              <a:rPr lang="en-US" dirty="0" smtClean="0">
                <a:solidFill>
                  <a:schemeClr val="bg1"/>
                </a:solidFill>
              </a:rPr>
              <a:t>To make the world more comfortable we need to process the data. After that we will able to predict the actual  requirement of each and everyone.  </a:t>
            </a:r>
            <a:endParaRPr lang="en-US" dirty="0">
              <a:solidFill>
                <a:schemeClr val="bg1"/>
              </a:solidFill>
            </a:endParaRPr>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31582" y="3391694"/>
            <a:ext cx="829491" cy="609600"/>
          </a:xfrm>
          <a:prstGeom prst="rect">
            <a:avLst/>
          </a:prstGeom>
        </p:spPr>
      </p:pic>
    </p:spTree>
    <p:extLst>
      <p:ext uri="{BB962C8B-B14F-4D97-AF65-F5344CB8AC3E}">
        <p14:creationId xmlns:p14="http://schemas.microsoft.com/office/powerpoint/2010/main" val="31553618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11"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841</TotalTime>
  <Words>470</Words>
  <Application>Microsoft Office PowerPoint</Application>
  <PresentationFormat>Widescreen</PresentationFormat>
  <Paragraphs>62</Paragraphs>
  <Slides>18</Slides>
  <Notes>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Welcome</vt:lpstr>
      <vt:lpstr>Out Lines</vt:lpstr>
      <vt:lpstr>PowerPoint Presentation</vt:lpstr>
      <vt:lpstr>We can say that “Machine learning is computer implementation of statistics.”</vt:lpstr>
      <vt:lpstr>why we need machine learning?</vt:lpstr>
      <vt:lpstr>PowerPoint Presentation</vt:lpstr>
      <vt:lpstr>5G will make world fully Wi-Fi coverage.</vt:lpstr>
      <vt:lpstr>PowerPoint Presentation</vt:lpstr>
      <vt:lpstr>Why we need machine learning for 5G?</vt:lpstr>
      <vt:lpstr>Can we imagine?</vt:lpstr>
      <vt:lpstr>ML IoT 5G</vt:lpstr>
      <vt:lpstr>Application of 5G</vt:lpstr>
      <vt:lpstr>Our dream come to light !</vt:lpstr>
      <vt:lpstr>There is a mater of danger!</vt:lpstr>
      <vt:lpstr>Our surroundings area full of electromagnetic wave</vt:lpstr>
      <vt:lpstr>World Health Organization say</vt:lpstr>
      <vt:lpstr>Disadvantages of 5G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62</cp:revision>
  <dcterms:created xsi:type="dcterms:W3CDTF">2020-10-26T14:03:31Z</dcterms:created>
  <dcterms:modified xsi:type="dcterms:W3CDTF">2020-10-30T13:12:36Z</dcterms:modified>
</cp:coreProperties>
</file>